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59B998"/>
    <a:srgbClr val="337389"/>
    <a:srgbClr val="E4686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90CCF0-327F-4381-9D81-4CC66DAB6D8A}" v="18" dt="2025-07-18T07:23:37.319"/>
    <p1510:client id="{5F67A401-D1D8-471F-B51F-E0EA5A3038C8}" v="6" dt="2025-07-18T07:33:22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2680" y="-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2B90CCF0-327F-4381-9D81-4CC66DAB6D8A}"/>
    <pc:docChg chg="modSld">
      <pc:chgData name="Utilisateur" userId="iG5ubVOvUT25vt1OoI3+bnwQi7HKh9+yPL5JjsN27v8=" providerId="None" clId="Web-{2B90CCF0-327F-4381-9D81-4CC66DAB6D8A}" dt="2025-07-18T07:23:37.319" v="12" actId="1076"/>
      <pc:docMkLst>
        <pc:docMk/>
      </pc:docMkLst>
      <pc:sldChg chg="modSp">
        <pc:chgData name="Utilisateur" userId="iG5ubVOvUT25vt1OoI3+bnwQi7HKh9+yPL5JjsN27v8=" providerId="None" clId="Web-{2B90CCF0-327F-4381-9D81-4CC66DAB6D8A}" dt="2025-07-18T07:23:37.319" v="12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2B90CCF0-327F-4381-9D81-4CC66DAB6D8A}" dt="2025-07-18T07:22:56.489" v="6" actId="1076"/>
          <ac:spMkLst>
            <pc:docMk/>
            <pc:sldMk cId="2076937392" sldId="256"/>
            <ac:spMk id="39" creationId="{1F12D9DA-EEB6-F698-6D6C-E53B0753F533}"/>
          </ac:spMkLst>
        </pc:spChg>
        <pc:spChg chg="mod">
          <ac:chgData name="Utilisateur" userId="iG5ubVOvUT25vt1OoI3+bnwQi7HKh9+yPL5JjsN27v8=" providerId="None" clId="Web-{2B90CCF0-327F-4381-9D81-4CC66DAB6D8A}" dt="2025-07-18T07:23:33.116" v="11" actId="1076"/>
          <ac:spMkLst>
            <pc:docMk/>
            <pc:sldMk cId="2076937392" sldId="256"/>
            <ac:spMk id="40" creationId="{6AA54AE0-DCD6-E081-A973-04597723FE36}"/>
          </ac:spMkLst>
        </pc:spChg>
        <pc:spChg chg="mod">
          <ac:chgData name="Utilisateur" userId="iG5ubVOvUT25vt1OoI3+bnwQi7HKh9+yPL5JjsN27v8=" providerId="None" clId="Web-{2B90CCF0-327F-4381-9D81-4CC66DAB6D8A}" dt="2025-07-18T07:23:37.319" v="12" actId="1076"/>
          <ac:spMkLst>
            <pc:docMk/>
            <pc:sldMk cId="2076937392" sldId="256"/>
            <ac:spMk id="41" creationId="{F94C41C6-38B1-F1ED-DA92-6A748E8873A6}"/>
          </ac:spMkLst>
        </pc:spChg>
        <pc:spChg chg="mod">
          <ac:chgData name="Utilisateur" userId="iG5ubVOvUT25vt1OoI3+bnwQi7HKh9+yPL5JjsN27v8=" providerId="None" clId="Web-{2B90CCF0-327F-4381-9D81-4CC66DAB6D8A}" dt="2025-07-18T07:23:02.896" v="7" actId="1076"/>
          <ac:spMkLst>
            <pc:docMk/>
            <pc:sldMk cId="2076937392" sldId="256"/>
            <ac:spMk id="42" creationId="{3E1105C3-FBF2-3089-9369-8726CD930A1F}"/>
          </ac:spMkLst>
        </pc:spChg>
      </pc:sldChg>
    </pc:docChg>
  </pc:docChgLst>
  <pc:docChgLst>
    <pc:chgData name="Utilisateur" userId="iG5ubVOvUT25vt1OoI3+bnwQi7HKh9+yPL5JjsN27v8=" providerId="None" clId="Web-{5F67A401-D1D8-471F-B51F-E0EA5A3038C8}"/>
    <pc:docChg chg="modSld">
      <pc:chgData name="Utilisateur" userId="iG5ubVOvUT25vt1OoI3+bnwQi7HKh9+yPL5JjsN27v8=" providerId="None" clId="Web-{5F67A401-D1D8-471F-B51F-E0EA5A3038C8}" dt="2025-07-18T07:33:20.501" v="2" actId="20577"/>
      <pc:docMkLst>
        <pc:docMk/>
      </pc:docMkLst>
      <pc:sldChg chg="modSp">
        <pc:chgData name="Utilisateur" userId="iG5ubVOvUT25vt1OoI3+bnwQi7HKh9+yPL5JjsN27v8=" providerId="None" clId="Web-{5F67A401-D1D8-471F-B51F-E0EA5A3038C8}" dt="2025-07-18T07:33:20.501" v="2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5F67A401-D1D8-471F-B51F-E0EA5A3038C8}" dt="2025-07-18T07:33:20.501" v="2" actId="20577"/>
          <ac:spMkLst>
            <pc:docMk/>
            <pc:sldMk cId="2076937392" sldId="256"/>
            <ac:spMk id="24" creationId="{25285DB4-B060-D847-75DD-C73E875F51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732854" y="467938"/>
            <a:ext cx="6093965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concurrence des territoires à l'échelle européenne et mondiale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775956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1983140" y="1385576"/>
            <a:ext cx="3593394" cy="325967"/>
          </a:xfrm>
          <a:prstGeom prst="roundRect">
            <a:avLst>
              <a:gd name="adj" fmla="val 3334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Mondialisation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1983140" y="1830589"/>
            <a:ext cx="3593394" cy="483983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Mise en concurrence des territoires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à l'échelle européenne et mondiale</a:t>
            </a:r>
          </a:p>
        </p:txBody>
      </p:sp>
      <p:sp>
        <p:nvSpPr>
          <p:cNvPr id="81" name="Rectangle : coins arrondis 80">
            <a:extLst>
              <a:ext uri="{FF2B5EF4-FFF2-40B4-BE49-F238E27FC236}">
                <a16:creationId xmlns:a16="http://schemas.microsoft.com/office/drawing/2014/main" id="{E465A6A2-8D29-6557-830F-F3DF95400D62}"/>
              </a:ext>
            </a:extLst>
          </p:cNvPr>
          <p:cNvSpPr/>
          <p:nvPr/>
        </p:nvSpPr>
        <p:spPr>
          <a:xfrm>
            <a:off x="309391" y="3132589"/>
            <a:ext cx="2171808" cy="858141"/>
          </a:xfrm>
          <a:prstGeom prst="roundRect">
            <a:avLst>
              <a:gd name="adj" fmla="val 10772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Polarisation accrue : concentration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des activités, richesses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et population</a:t>
            </a:r>
          </a:p>
        </p:txBody>
      </p:sp>
      <p:sp>
        <p:nvSpPr>
          <p:cNvPr id="82" name="Rectangle : coins arrondis 81">
            <a:extLst>
              <a:ext uri="{FF2B5EF4-FFF2-40B4-BE49-F238E27FC236}">
                <a16:creationId xmlns:a16="http://schemas.microsoft.com/office/drawing/2014/main" id="{AC92C781-A5C4-3886-2E37-116D4769D3EB}"/>
              </a:ext>
            </a:extLst>
          </p:cNvPr>
          <p:cNvSpPr/>
          <p:nvPr/>
        </p:nvSpPr>
        <p:spPr>
          <a:xfrm>
            <a:off x="309391" y="4106801"/>
            <a:ext cx="2171808" cy="551614"/>
          </a:xfrm>
          <a:prstGeom prst="roundRect">
            <a:avLst>
              <a:gd name="adj" fmla="val 187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Métropolisation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Littoralisation</a:t>
            </a:r>
          </a:p>
        </p:txBody>
      </p:sp>
      <p:sp>
        <p:nvSpPr>
          <p:cNvPr id="110" name="Rectangle : coins arrondis 109">
            <a:extLst>
              <a:ext uri="{FF2B5EF4-FFF2-40B4-BE49-F238E27FC236}">
                <a16:creationId xmlns:a16="http://schemas.microsoft.com/office/drawing/2014/main" id="{8A55DD07-8385-E031-55A5-EC5158196641}"/>
              </a:ext>
            </a:extLst>
          </p:cNvPr>
          <p:cNvSpPr/>
          <p:nvPr/>
        </p:nvSpPr>
        <p:spPr>
          <a:xfrm>
            <a:off x="5021239" y="3148732"/>
            <a:ext cx="2171809" cy="325967"/>
          </a:xfrm>
          <a:prstGeom prst="roundRect">
            <a:avLst>
              <a:gd name="adj" fmla="val 3334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Inégalités croissantes</a:t>
            </a:r>
          </a:p>
        </p:txBody>
      </p:sp>
      <p:sp>
        <p:nvSpPr>
          <p:cNvPr id="111" name="Rectangle : coins arrondis 110">
            <a:extLst>
              <a:ext uri="{FF2B5EF4-FFF2-40B4-BE49-F238E27FC236}">
                <a16:creationId xmlns:a16="http://schemas.microsoft.com/office/drawing/2014/main" id="{E753CF11-F61B-A641-5DAA-6803DE6C911C}"/>
              </a:ext>
            </a:extLst>
          </p:cNvPr>
          <p:cNvSpPr/>
          <p:nvPr/>
        </p:nvSpPr>
        <p:spPr>
          <a:xfrm>
            <a:off x="5021239" y="3592188"/>
            <a:ext cx="2171809" cy="15854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Disparités démographiques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Inégalités sociales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et économiques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Inégalités d'accessibilité aux services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(« déserts médicaux »)</a:t>
            </a:r>
          </a:p>
        </p:txBody>
      </p: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019B6721-2845-8F6F-DC72-5BED0DD19377}"/>
              </a:ext>
            </a:extLst>
          </p:cNvPr>
          <p:cNvCxnSpPr>
            <a:cxnSpLocks/>
          </p:cNvCxnSpPr>
          <p:nvPr/>
        </p:nvCxnSpPr>
        <p:spPr>
          <a:xfrm>
            <a:off x="2481199" y="3858464"/>
            <a:ext cx="2540040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FB899540-211E-DDB4-6579-DAF83D3DFB46}"/>
              </a:ext>
            </a:extLst>
          </p:cNvPr>
          <p:cNvSpPr/>
          <p:nvPr/>
        </p:nvSpPr>
        <p:spPr>
          <a:xfrm>
            <a:off x="1151455" y="6011165"/>
            <a:ext cx="5256762" cy="325967"/>
          </a:xfrm>
          <a:prstGeom prst="roundRect">
            <a:avLst>
              <a:gd name="adj" fmla="val 33347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Des politiques publiques : entre compétitivité et équité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0D3E9B0E-5F66-63FC-F354-9FE27EA7FD43}"/>
              </a:ext>
            </a:extLst>
          </p:cNvPr>
          <p:cNvSpPr/>
          <p:nvPr/>
        </p:nvSpPr>
        <p:spPr>
          <a:xfrm>
            <a:off x="1151455" y="6453203"/>
            <a:ext cx="5256763" cy="1089986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Fusion de communes et de régions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Création de métropoles, EPT (intercommunalités) et Eurorégions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Mise en réseau des acteurs (pôles de compétitivité...)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Valorisation des territoires (parcs naturels, appellations, tourisme...)</a:t>
            </a: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8CC8686E-1F45-8938-5E9C-E0B542F99F28}"/>
              </a:ext>
            </a:extLst>
          </p:cNvPr>
          <p:cNvCxnSpPr>
            <a:cxnSpLocks/>
            <a:stCxn id="12" idx="2"/>
            <a:endCxn id="7" idx="0"/>
          </p:cNvCxnSpPr>
          <p:nvPr/>
        </p:nvCxnSpPr>
        <p:spPr>
          <a:xfrm flipH="1">
            <a:off x="3779836" y="2314572"/>
            <a:ext cx="1" cy="3696593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CD45BD8-EB81-C915-D066-46B96FFDFB38}"/>
              </a:ext>
            </a:extLst>
          </p:cNvPr>
          <p:cNvCxnSpPr>
            <a:cxnSpLocks/>
          </p:cNvCxnSpPr>
          <p:nvPr/>
        </p:nvCxnSpPr>
        <p:spPr>
          <a:xfrm flipH="1">
            <a:off x="1961964" y="2314572"/>
            <a:ext cx="881880" cy="818017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CA26C8CD-D63D-9851-2510-B16679D079C1}"/>
              </a:ext>
            </a:extLst>
          </p:cNvPr>
          <p:cNvCxnSpPr>
            <a:cxnSpLocks/>
          </p:cNvCxnSpPr>
          <p:nvPr/>
        </p:nvCxnSpPr>
        <p:spPr>
          <a:xfrm>
            <a:off x="4715830" y="2314572"/>
            <a:ext cx="881880" cy="818017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F224422E-5F2A-B179-4D2A-81A60CE88C70}"/>
              </a:ext>
            </a:extLst>
          </p:cNvPr>
          <p:cNvCxnSpPr>
            <a:cxnSpLocks/>
          </p:cNvCxnSpPr>
          <p:nvPr/>
        </p:nvCxnSpPr>
        <p:spPr>
          <a:xfrm flipH="1" flipV="1">
            <a:off x="1860842" y="4680647"/>
            <a:ext cx="983002" cy="1330713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4779BCE1-6E17-1182-E6BB-EE389F02695B}"/>
              </a:ext>
            </a:extLst>
          </p:cNvPr>
          <p:cNvCxnSpPr>
            <a:cxnSpLocks/>
          </p:cNvCxnSpPr>
          <p:nvPr/>
        </p:nvCxnSpPr>
        <p:spPr>
          <a:xfrm flipV="1">
            <a:off x="4715830" y="5193343"/>
            <a:ext cx="881880" cy="818017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B65E87C6-0815-595D-6079-7E79E91AC731}"/>
              </a:ext>
            </a:extLst>
          </p:cNvPr>
          <p:cNvSpPr txBox="1"/>
          <p:nvPr/>
        </p:nvSpPr>
        <p:spPr>
          <a:xfrm>
            <a:off x="1135557" y="2554075"/>
            <a:ext cx="1299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Recomposition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A6B367E6-4E22-FDC4-0B33-53E8F1AC2F0F}"/>
              </a:ext>
            </a:extLst>
          </p:cNvPr>
          <p:cNvSpPr txBox="1"/>
          <p:nvPr/>
        </p:nvSpPr>
        <p:spPr>
          <a:xfrm>
            <a:off x="5339809" y="2554075"/>
            <a:ext cx="148701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Fragmentations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AF60B963-9008-59A3-5FB4-4B8A93083B85}"/>
              </a:ext>
            </a:extLst>
          </p:cNvPr>
          <p:cNvSpPr txBox="1"/>
          <p:nvPr/>
        </p:nvSpPr>
        <p:spPr>
          <a:xfrm>
            <a:off x="1057357" y="5417309"/>
            <a:ext cx="15142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Aménagements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CF83B15-A96A-EAF8-997B-89BCD0ABDE73}"/>
              </a:ext>
            </a:extLst>
          </p:cNvPr>
          <p:cNvSpPr txBox="1"/>
          <p:nvPr/>
        </p:nvSpPr>
        <p:spPr>
          <a:xfrm>
            <a:off x="5339809" y="5466241"/>
            <a:ext cx="1299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Redistribution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F12D9DA-EEB6-F698-6D6C-E53B0753F533}"/>
              </a:ext>
            </a:extLst>
          </p:cNvPr>
          <p:cNvSpPr txBox="1"/>
          <p:nvPr/>
        </p:nvSpPr>
        <p:spPr>
          <a:xfrm>
            <a:off x="3135797" y="2986914"/>
            <a:ext cx="1299274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Attractivité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6AA54AE0-DCD6-E081-A973-04597723FE36}"/>
              </a:ext>
            </a:extLst>
          </p:cNvPr>
          <p:cNvSpPr txBox="1"/>
          <p:nvPr/>
        </p:nvSpPr>
        <p:spPr>
          <a:xfrm>
            <a:off x="4032581" y="3882116"/>
            <a:ext cx="1299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Justice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F94C41C6-38B1-F1ED-DA92-6A748E8873A6}"/>
              </a:ext>
            </a:extLst>
          </p:cNvPr>
          <p:cNvSpPr txBox="1"/>
          <p:nvPr/>
        </p:nvSpPr>
        <p:spPr>
          <a:xfrm>
            <a:off x="2536900" y="3882116"/>
            <a:ext cx="12992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Environnement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3E1105C3-FBF2-3089-9369-8726CD930A1F}"/>
              </a:ext>
            </a:extLst>
          </p:cNvPr>
          <p:cNvSpPr txBox="1"/>
          <p:nvPr/>
        </p:nvSpPr>
        <p:spPr>
          <a:xfrm>
            <a:off x="3124594" y="4792555"/>
            <a:ext cx="1299274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Démocratie</a:t>
            </a:r>
            <a:endParaRPr lang="fr-FR" dirty="0">
              <a:solidFill>
                <a:srgbClr val="9292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106</Words>
  <Application>Microsoft Macintosh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36</cp:revision>
  <dcterms:created xsi:type="dcterms:W3CDTF">2024-05-15T14:38:44Z</dcterms:created>
  <dcterms:modified xsi:type="dcterms:W3CDTF">2025-09-01T13:54:09Z</dcterms:modified>
</cp:coreProperties>
</file>